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67142" y="493848"/>
            <a:ext cx="7766936" cy="1646302"/>
          </a:xfrm>
        </p:spPr>
        <p:txBody>
          <a:bodyPr/>
          <a:lstStyle/>
          <a:p>
            <a:r>
              <a:rPr lang="en-US" dirty="0" smtClean="0"/>
              <a:t>Biochemistry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5997" y="3166282"/>
            <a:ext cx="5267811" cy="1353654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2349" y="3166282"/>
            <a:ext cx="28007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Calcium</a:t>
            </a: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Cpc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method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51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6118" y="656314"/>
            <a:ext cx="661461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000000"/>
                </a:solidFill>
                <a:latin typeface="Didact Gothic"/>
              </a:rPr>
              <a:t>Calcium plays an active physiological role in bone </a:t>
            </a:r>
            <a:r>
              <a:rPr lang="en-US" sz="2000" dirty="0" err="1">
                <a:solidFill>
                  <a:srgbClr val="000000"/>
                </a:solidFill>
                <a:latin typeface="Didact Gothic"/>
              </a:rPr>
              <a:t>mineralisation</a:t>
            </a:r>
            <a:r>
              <a:rPr lang="en-US" sz="2000" dirty="0">
                <a:solidFill>
                  <a:srgbClr val="000000"/>
                </a:solidFill>
                <a:latin typeface="Didact Gothic"/>
              </a:rPr>
              <a:t>, neuromuscular excitability, muscle contraction, and blood coagulation. Hypocalcemia can result from chronic renal failure with </a:t>
            </a:r>
            <a:r>
              <a:rPr lang="en-US" sz="2000" dirty="0" err="1">
                <a:solidFill>
                  <a:srgbClr val="000000"/>
                </a:solidFill>
                <a:latin typeface="Didact Gothic"/>
              </a:rPr>
              <a:t>hypoproteinemia</a:t>
            </a:r>
            <a:r>
              <a:rPr lang="en-US" sz="2000" dirty="0">
                <a:solidFill>
                  <a:srgbClr val="000000"/>
                </a:solidFill>
                <a:latin typeface="Didact Gothic"/>
              </a:rPr>
              <a:t> and </a:t>
            </a:r>
            <a:r>
              <a:rPr lang="en-US" sz="2000" dirty="0" smtClean="0">
                <a:solidFill>
                  <a:srgbClr val="000000"/>
                </a:solidFill>
                <a:latin typeface="Didact Gothic"/>
              </a:rPr>
              <a:t>hypophosphatemia </a:t>
            </a:r>
            <a:r>
              <a:rPr lang="en-US" sz="2000" dirty="0">
                <a:solidFill>
                  <a:srgbClr val="000000"/>
                </a:solidFill>
                <a:latin typeface="Didact Gothic"/>
              </a:rPr>
              <a:t>or </a:t>
            </a:r>
            <a:r>
              <a:rPr lang="en-US" sz="2000" dirty="0" err="1">
                <a:solidFill>
                  <a:srgbClr val="000000"/>
                </a:solidFill>
                <a:latin typeface="Didact Gothic"/>
              </a:rPr>
              <a:t>hypoparathyroidism</a:t>
            </a:r>
            <a:r>
              <a:rPr lang="en-US" sz="2000" dirty="0">
                <a:solidFill>
                  <a:srgbClr val="000000"/>
                </a:solidFill>
                <a:latin typeface="Didact Gothic"/>
              </a:rPr>
              <a:t> or vitamin D deficiency (</a:t>
            </a:r>
            <a:r>
              <a:rPr lang="en-US" sz="2000" dirty="0" err="1">
                <a:solidFill>
                  <a:srgbClr val="000000"/>
                </a:solidFill>
                <a:latin typeface="Didact Gothic"/>
              </a:rPr>
              <a:t>osteomalacia</a:t>
            </a:r>
            <a:r>
              <a:rPr lang="en-US" sz="2000" dirty="0">
                <a:solidFill>
                  <a:srgbClr val="000000"/>
                </a:solidFill>
                <a:latin typeface="Didact Gothic"/>
              </a:rPr>
              <a:t>, rickets). The most common cases of </a:t>
            </a:r>
            <a:r>
              <a:rPr lang="en-US" sz="2000" dirty="0" err="1">
                <a:solidFill>
                  <a:srgbClr val="000000"/>
                </a:solidFill>
                <a:latin typeface="Didact Gothic"/>
              </a:rPr>
              <a:t>hypercalcemia</a:t>
            </a:r>
            <a:r>
              <a:rPr lang="en-US" sz="2000" dirty="0">
                <a:solidFill>
                  <a:srgbClr val="000000"/>
                </a:solidFill>
                <a:latin typeface="Didact Gothic"/>
              </a:rPr>
              <a:t> are associated with hyperparathyroidism, </a:t>
            </a:r>
            <a:r>
              <a:rPr lang="en-US" sz="2000" dirty="0" err="1">
                <a:solidFill>
                  <a:srgbClr val="000000"/>
                </a:solidFill>
                <a:latin typeface="Didact Gothic"/>
              </a:rPr>
              <a:t>tumours</a:t>
            </a:r>
            <a:r>
              <a:rPr lang="en-US" sz="2000" dirty="0">
                <a:solidFill>
                  <a:srgbClr val="000000"/>
                </a:solidFill>
                <a:latin typeface="Didact Gothic"/>
              </a:rPr>
              <a:t> and bone metastases, hyperthyroidism or vitamin D overdose. </a:t>
            </a:r>
            <a:r>
              <a:rPr lang="en-US" sz="2000" dirty="0" err="1">
                <a:solidFill>
                  <a:srgbClr val="000000"/>
                </a:solidFill>
                <a:latin typeface="Didact Gothic"/>
              </a:rPr>
              <a:t>Calciuria</a:t>
            </a:r>
            <a:r>
              <a:rPr lang="en-US" sz="2000" dirty="0">
                <a:solidFill>
                  <a:srgbClr val="000000"/>
                </a:solidFill>
                <a:latin typeface="Didact Gothic"/>
              </a:rPr>
              <a:t> has little practical value in the various diagnosis except for the </a:t>
            </a:r>
            <a:r>
              <a:rPr lang="en-US" sz="2000" dirty="0" err="1">
                <a:solidFill>
                  <a:srgbClr val="000000"/>
                </a:solidFill>
                <a:latin typeface="Didact Gothic"/>
              </a:rPr>
              <a:t>renaltubulopathies</a:t>
            </a:r>
            <a:r>
              <a:rPr lang="en-US" sz="2000" dirty="0">
                <a:solidFill>
                  <a:srgbClr val="000000"/>
                </a:solidFill>
                <a:latin typeface="Didact Gothic"/>
              </a:rPr>
              <a:t>. Calcium can be estimated in serum / plasma using o-</a:t>
            </a:r>
            <a:r>
              <a:rPr lang="en-US" sz="2000" dirty="0" err="1">
                <a:solidFill>
                  <a:srgbClr val="000000"/>
                </a:solidFill>
                <a:latin typeface="Didact Gothic"/>
              </a:rPr>
              <a:t>Cresolphthalein</a:t>
            </a:r>
            <a:r>
              <a:rPr lang="en-US" sz="2000" dirty="0">
                <a:solidFill>
                  <a:srgbClr val="000000"/>
                </a:solidFill>
                <a:latin typeface="Didact Gothic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Didact Gothic"/>
              </a:rPr>
              <a:t>Complexone</a:t>
            </a:r>
            <a:r>
              <a:rPr lang="en-US" sz="2000" dirty="0">
                <a:solidFill>
                  <a:srgbClr val="000000"/>
                </a:solidFill>
                <a:latin typeface="Didact Gothic"/>
              </a:rPr>
              <a:t> method</a:t>
            </a:r>
            <a:r>
              <a:rPr lang="en-US" sz="2000" dirty="0" smtClean="0">
                <a:solidFill>
                  <a:srgbClr val="000000"/>
                </a:solidFill>
                <a:latin typeface="Copperplate Gothic Bold" panose="020E0705020206020404" pitchFamily="34" charset="0"/>
              </a:rPr>
              <a:t>.(</a:t>
            </a:r>
            <a:r>
              <a:rPr lang="en-US" sz="2000" dirty="0" err="1" smtClean="0">
                <a:solidFill>
                  <a:srgbClr val="000000"/>
                </a:solidFill>
                <a:latin typeface="Copperplate Gothic Bold" panose="020E0705020206020404" pitchFamily="34" charset="0"/>
              </a:rPr>
              <a:t>cpc</a:t>
            </a:r>
            <a:r>
              <a:rPr lang="en-US" sz="2000" dirty="0" smtClean="0">
                <a:solidFill>
                  <a:srgbClr val="000000"/>
                </a:solidFill>
                <a:latin typeface="Copperplate Gothic Bold" panose="020E0705020206020404" pitchFamily="34" charset="0"/>
              </a:rPr>
              <a:t>)</a:t>
            </a:r>
            <a:endParaRPr lang="en-US" sz="2000" dirty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38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167" y="937146"/>
            <a:ext cx="3990833" cy="349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3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9451" y="1364482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222222"/>
                </a:solidFill>
                <a:latin typeface="HelveticaNeue"/>
              </a:rPr>
              <a:t>A </a:t>
            </a:r>
            <a:r>
              <a:rPr lang="en-US" sz="2400" dirty="0">
                <a:solidFill>
                  <a:srgbClr val="222222"/>
                </a:solidFill>
                <a:latin typeface="HelveticaNeue"/>
              </a:rPr>
              <a:t>blood </a:t>
            </a:r>
            <a:r>
              <a:rPr lang="en-US" sz="2400" dirty="0" smtClean="0">
                <a:solidFill>
                  <a:srgbClr val="222222"/>
                </a:solidFill>
                <a:latin typeface="HelveticaNeue"/>
              </a:rPr>
              <a:t> calcium is </a:t>
            </a:r>
            <a:r>
              <a:rPr lang="en-US" sz="2400" dirty="0">
                <a:solidFill>
                  <a:srgbClr val="222222"/>
                </a:solidFill>
                <a:latin typeface="HelveticaNeue"/>
              </a:rPr>
              <a:t>ordered to screen for, diagnose</a:t>
            </a:r>
            <a:r>
              <a:rPr lang="en-US" sz="2400" dirty="0" smtClean="0">
                <a:solidFill>
                  <a:srgbClr val="222222"/>
                </a:solidFill>
                <a:latin typeface="HelveticaNeue"/>
              </a:rPr>
              <a:t>, </a:t>
            </a:r>
            <a:r>
              <a:rPr lang="en-US" sz="2400" dirty="0">
                <a:solidFill>
                  <a:srgbClr val="222222"/>
                </a:solidFill>
                <a:latin typeface="HelveticaNeue"/>
              </a:rPr>
              <a:t>and monitor a range of conditions relating to </a:t>
            </a:r>
            <a:r>
              <a:rPr lang="en-US" sz="2400" dirty="0" smtClean="0">
                <a:solidFill>
                  <a:srgbClr val="222222"/>
                </a:solidFill>
                <a:latin typeface="HelveticaNeue"/>
              </a:rPr>
              <a:t>the </a:t>
            </a:r>
            <a:r>
              <a:rPr lang="en-US" sz="2400" dirty="0" smtClean="0">
                <a:solidFill>
                  <a:srgbClr val="222222"/>
                </a:solidFill>
                <a:latin typeface="HelveticaNeue"/>
              </a:rPr>
              <a:t>bones, heart, nerves</a:t>
            </a:r>
            <a:r>
              <a:rPr lang="en-US" sz="2400" dirty="0">
                <a:solidFill>
                  <a:srgbClr val="222222"/>
                </a:solidFill>
                <a:latin typeface="HelveticaNeue"/>
              </a:rPr>
              <a:t>, kidneys, and teeth. ... If the blood </a:t>
            </a:r>
            <a:r>
              <a:rPr lang="en-US" sz="2400" dirty="0" smtClean="0">
                <a:solidFill>
                  <a:srgbClr val="222222"/>
                </a:solidFill>
                <a:latin typeface="HelveticaNeue"/>
              </a:rPr>
              <a:t> calcium is abnormal</a:t>
            </a:r>
            <a:r>
              <a:rPr lang="en-US" sz="2400" dirty="0">
                <a:solidFill>
                  <a:srgbClr val="222222"/>
                </a:solidFill>
                <a:latin typeface="HelveticaNeue"/>
              </a:rPr>
              <a:t>, measuring </a:t>
            </a:r>
            <a:r>
              <a:rPr lang="en-US" sz="2400" dirty="0" smtClean="0">
                <a:solidFill>
                  <a:srgbClr val="222222"/>
                </a:solidFill>
                <a:latin typeface="HelveticaNeue"/>
              </a:rPr>
              <a:t> calcium and </a:t>
            </a:r>
            <a:r>
              <a:rPr lang="en-US" sz="2400" dirty="0">
                <a:solidFill>
                  <a:srgbClr val="222222"/>
                </a:solidFill>
                <a:latin typeface="HelveticaNeue"/>
              </a:rPr>
              <a:t>PTH together can help determine whether the parathyroid glands are functioning normally.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461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946" y="1146412"/>
            <a:ext cx="79020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33333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CPC method</a:t>
            </a:r>
            <a:r>
              <a:rPr lang="en-US" sz="2000" dirty="0">
                <a:solidFill>
                  <a:srgbClr val="333333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.</a:t>
            </a:r>
          </a:p>
          <a:p>
            <a:r>
              <a:rPr lang="en-US" sz="2000" dirty="0">
                <a:solidFill>
                  <a:srgbClr val="333333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Gadugi" panose="020B0502040204020203" pitchFamily="34" charset="0"/>
                <a:ea typeface="Gadugi" panose="020B0502040204020203" pitchFamily="34" charset="0"/>
              </a:rPr>
            </a:br>
            <a:r>
              <a:rPr lang="en-US" sz="2000" dirty="0">
                <a:solidFill>
                  <a:srgbClr val="333333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 Reagent for quantitative determination of</a:t>
            </a:r>
            <a:br>
              <a:rPr lang="en-US" sz="2000" dirty="0">
                <a:solidFill>
                  <a:srgbClr val="333333"/>
                </a:solidFill>
                <a:latin typeface="Gadugi" panose="020B0502040204020203" pitchFamily="34" charset="0"/>
                <a:ea typeface="Gadugi" panose="020B0502040204020203" pitchFamily="34" charset="0"/>
              </a:rPr>
            </a:br>
            <a:r>
              <a:rPr lang="en-US" sz="2000" dirty="0">
                <a:solidFill>
                  <a:srgbClr val="333333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 total calcium in human serum and plasma, or urines.</a:t>
            </a:r>
          </a:p>
          <a:p>
            <a:r>
              <a:rPr lang="en-US" sz="2000" dirty="0">
                <a:solidFill>
                  <a:srgbClr val="333333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Gadugi" panose="020B0502040204020203" pitchFamily="34" charset="0"/>
                <a:ea typeface="Gadugi" panose="020B0502040204020203" pitchFamily="34" charset="0"/>
              </a:rPr>
            </a:br>
            <a:r>
              <a:rPr lang="en-US" sz="2000" dirty="0">
                <a:solidFill>
                  <a:srgbClr val="333333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 Reaction in 5 minutes at room temperature.</a:t>
            </a:r>
          </a:p>
          <a:p>
            <a:r>
              <a:rPr lang="en-US" sz="2000" dirty="0">
                <a:solidFill>
                  <a:srgbClr val="333333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Gadugi" panose="020B0502040204020203" pitchFamily="34" charset="0"/>
                <a:ea typeface="Gadugi" panose="020B0502040204020203" pitchFamily="34" charset="0"/>
              </a:rPr>
            </a:br>
            <a:r>
              <a:rPr lang="en-US" sz="2000" dirty="0">
                <a:solidFill>
                  <a:srgbClr val="333333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 Reading: End Point at 570 nm (550-590).</a:t>
            </a:r>
            <a:endParaRPr lang="en-US" sz="2000" i="0" u="none" strike="noStrike" dirty="0">
              <a:solidFill>
                <a:srgbClr val="333333"/>
              </a:solidFill>
              <a:effectLst/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4713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156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Copperplate Gothic Bold</vt:lpstr>
      <vt:lpstr>Didact Gothic</vt:lpstr>
      <vt:lpstr>Gadugi</vt:lpstr>
      <vt:lpstr>HelveticaNeue</vt:lpstr>
      <vt:lpstr>Trebuchet MS</vt:lpstr>
      <vt:lpstr>Wingdings 3</vt:lpstr>
      <vt:lpstr>Facet</vt:lpstr>
      <vt:lpstr>Biochemistry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Biochemistry</dc:title>
  <dc:creator>eatidal akram</dc:creator>
  <cp:lastModifiedBy>eatidal akram</cp:lastModifiedBy>
  <cp:revision>10</cp:revision>
  <dcterms:created xsi:type="dcterms:W3CDTF">2018-11-10T13:58:43Z</dcterms:created>
  <dcterms:modified xsi:type="dcterms:W3CDTF">2018-11-10T15:05:25Z</dcterms:modified>
</cp:coreProperties>
</file>